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1"/>
  </p:notesMasterIdLst>
  <p:sldIdLst>
    <p:sldId id="260" r:id="rId2"/>
    <p:sldId id="274" r:id="rId3"/>
    <p:sldId id="299" r:id="rId4"/>
    <p:sldId id="300" r:id="rId5"/>
    <p:sldId id="301" r:id="rId6"/>
    <p:sldId id="322" r:id="rId7"/>
    <p:sldId id="298" r:id="rId8"/>
    <p:sldId id="302" r:id="rId9"/>
    <p:sldId id="303" r:id="rId10"/>
    <p:sldId id="304" r:id="rId11"/>
    <p:sldId id="305" r:id="rId12"/>
    <p:sldId id="309" r:id="rId13"/>
    <p:sldId id="310" r:id="rId14"/>
    <p:sldId id="307" r:id="rId15"/>
    <p:sldId id="308" r:id="rId16"/>
    <p:sldId id="311" r:id="rId17"/>
    <p:sldId id="312" r:id="rId18"/>
    <p:sldId id="314" r:id="rId19"/>
    <p:sldId id="315" r:id="rId20"/>
    <p:sldId id="317" r:id="rId21"/>
    <p:sldId id="318" r:id="rId22"/>
    <p:sldId id="313" r:id="rId23"/>
    <p:sldId id="316" r:id="rId24"/>
    <p:sldId id="320" r:id="rId25"/>
    <p:sldId id="321" r:id="rId26"/>
    <p:sldId id="323" r:id="rId27"/>
    <p:sldId id="324" r:id="rId28"/>
    <p:sldId id="325" r:id="rId29"/>
    <p:sldId id="292" r:id="rId30"/>
  </p:sldIdLst>
  <p:sldSz cx="9144000" cy="6858000" type="screen4x3"/>
  <p:notesSz cx="7099300" cy="10234613"/>
  <p:custShowLst>
    <p:custShow name="Diaporama personnalisé 1" id="0">
      <p:sldLst/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A401"/>
    <a:srgbClr val="FF8001"/>
    <a:srgbClr val="FF3D01"/>
    <a:srgbClr val="A57B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8220045-17D9-4A49-86C1-5E3C512955CD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9E2CB11-13DB-4DEF-8626-15F050766AB9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603918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ndir un rectangle avec un coin diagonal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fr-FR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ndir un rectangle avec un coin diagonal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6E570FE-7AAA-4BAF-8E1E-B1C11A942D5C}" type="datetimeFigureOut">
              <a:rPr lang="fr-FR" smtClean="0"/>
              <a:pPr/>
              <a:t>17/12/2014</a:t>
            </a:fld>
            <a:endParaRPr lang="fr-FR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854C711-5B19-456E-ABC9-A0F6CE6128D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95536" y="1772816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Recensement des collisions/câbles</a:t>
            </a:r>
          </a:p>
          <a:p>
            <a:pPr algn="ctr"/>
            <a:r>
              <a:rPr lang="fr-FR" sz="3200" dirty="0" smtClean="0"/>
              <a:t>Identification des espèces sensibles</a:t>
            </a:r>
            <a:endParaRPr lang="fr-FR" sz="3200" dirty="0"/>
          </a:p>
        </p:txBody>
      </p:sp>
      <p:pic>
        <p:nvPicPr>
          <p:cNvPr id="6" name="Imag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877272"/>
            <a:ext cx="661256" cy="6251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age 6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877272"/>
            <a:ext cx="988163" cy="625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818556"/>
            <a:ext cx="852643" cy="684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 descr="Sans titre.jpg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6948264" y="5813476"/>
            <a:ext cx="1571847" cy="68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237312"/>
            <a:ext cx="2066984" cy="250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Espace réservé du contenu 3"/>
          <p:cNvPicPr>
            <a:picLocks noGrp="1"/>
          </p:cNvPicPr>
          <p:nvPr>
            <p:ph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6864" cy="1152128"/>
          </a:xfrm>
        </p:spPr>
        <p:txBody>
          <a:bodyPr anchor="t">
            <a:noAutofit/>
          </a:bodyPr>
          <a:lstStyle/>
          <a:p>
            <a:pPr algn="l"/>
            <a:r>
              <a:rPr lang="fr-FR" sz="2400" i="1" dirty="0" smtClean="0">
                <a:solidFill>
                  <a:srgbClr val="FFA401"/>
                </a:solidFill>
              </a:rPr>
              <a:t>Plan Régional d’actions pour le Tétras lyre </a:t>
            </a:r>
            <a:r>
              <a:rPr lang="fr-FR" sz="2000" dirty="0" smtClean="0">
                <a:solidFill>
                  <a:srgbClr val="FFC000"/>
                </a:solidFill>
              </a:rPr>
              <a:t/>
            </a:r>
            <a:br>
              <a:rPr lang="fr-FR" sz="2000" dirty="0" smtClean="0">
                <a:solidFill>
                  <a:srgbClr val="FFC000"/>
                </a:solidFill>
              </a:rPr>
            </a:br>
            <a:r>
              <a:rPr lang="fr-FR" sz="2000" dirty="0" smtClean="0">
                <a:solidFill>
                  <a:srgbClr val="FFC000"/>
                </a:solidFill>
              </a:rPr>
              <a:t/>
            </a:r>
            <a:br>
              <a:rPr lang="fr-FR" sz="2000" dirty="0" smtClean="0">
                <a:solidFill>
                  <a:srgbClr val="FFC000"/>
                </a:solidFill>
              </a:rPr>
            </a:br>
            <a:r>
              <a:rPr lang="fr-FR" sz="1800" dirty="0" smtClean="0">
                <a:solidFill>
                  <a:srgbClr val="FFC000"/>
                </a:solidFill>
              </a:rPr>
              <a:t>Action A 9 : Mettre en œuvre les mesures de conservation, restauration ; et de quiétude des habitats sur les domaines skiables à enjeux</a:t>
            </a: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 smtClean="0">
                <a:solidFill>
                  <a:srgbClr val="A57B11"/>
                </a:solidFill>
              </a:rPr>
              <a:t/>
            </a:r>
            <a:br>
              <a:rPr lang="fr-FR" sz="2800" dirty="0" smtClean="0">
                <a:solidFill>
                  <a:srgbClr val="A57B11"/>
                </a:solidFill>
              </a:rPr>
            </a:br>
            <a:endParaRPr lang="fr-FR" sz="2800" dirty="0">
              <a:solidFill>
                <a:srgbClr val="A57B11"/>
              </a:solidFill>
            </a:endParaRPr>
          </a:p>
        </p:txBody>
      </p:sp>
      <p:pic>
        <p:nvPicPr>
          <p:cNvPr id="13" name="Picture 2" descr="E:\TLYRE\PATLY\logos\logo_PATLY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95536" y="5229200"/>
            <a:ext cx="1187624" cy="1246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Image 13" descr="petit tetras 23.jpg"/>
          <p:cNvPicPr>
            <a:picLocks noChangeAspect="1"/>
          </p:cNvPicPr>
          <p:nvPr/>
        </p:nvPicPr>
        <p:blipFill>
          <a:blip r:embed="rId9" cstate="screen">
            <a:grayscl/>
          </a:blip>
          <a:stretch>
            <a:fillRect/>
          </a:stretch>
        </p:blipFill>
        <p:spPr>
          <a:xfrm>
            <a:off x="3671900" y="3457707"/>
            <a:ext cx="1800200" cy="2007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 14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12976"/>
            <a:ext cx="2304256" cy="1692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age 15"/>
          <p:cNvPicPr/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2232080" cy="16920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Perdrix bartavelle</a:t>
            </a:r>
            <a:endParaRPr lang="fr-FR" dirty="0"/>
          </a:p>
        </p:txBody>
      </p:sp>
      <p:pic>
        <p:nvPicPr>
          <p:cNvPr id="2050" name="Picture 2" descr="M:\DOSSIERS FEDERAUX SPECIFIQUES\COMPTAGES\Bartavelle\photo bar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1628800"/>
            <a:ext cx="2520280" cy="2387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M:\DOSSIERS FEDERAUX SPECIFIQUES\COMPTAGES\Bartavelle\Nichée Bello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1700808"/>
            <a:ext cx="3048000" cy="2033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ZoneTexte 10"/>
          <p:cNvSpPr txBox="1"/>
          <p:nvPr/>
        </p:nvSpPr>
        <p:spPr>
          <a:xfrm>
            <a:off x="179512" y="5229200"/>
            <a:ext cx="86409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C000"/>
                </a:solidFill>
              </a:rPr>
              <a:t>Poids: 0,4 à 0,7</a:t>
            </a:r>
            <a:r>
              <a:rPr lang="fr-FR" sz="2800" dirty="0" smtClean="0">
                <a:solidFill>
                  <a:srgbClr val="FFC000"/>
                </a:solidFill>
              </a:rPr>
              <a:t>kg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Dimensions: 37</a:t>
            </a:r>
            <a:r>
              <a:rPr lang="fr-FR" sz="2800" dirty="0" smtClean="0">
                <a:solidFill>
                  <a:srgbClr val="FFC000"/>
                </a:solidFill>
              </a:rPr>
              <a:t>cm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Habitats:  Versant Sud </a:t>
            </a:r>
            <a:r>
              <a:rPr lang="fr-FR" sz="2000" dirty="0" smtClean="0">
                <a:solidFill>
                  <a:srgbClr val="FFC000"/>
                </a:solidFill>
              </a:rPr>
              <a:t>(exposé), </a:t>
            </a:r>
            <a:r>
              <a:rPr lang="fr-FR" sz="2800" dirty="0" smtClean="0">
                <a:solidFill>
                  <a:srgbClr val="FFC000"/>
                </a:solidFill>
              </a:rPr>
              <a:t>éboulis, hautes herbes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7544" y="4005064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	     Adulte 			Nichée		</a:t>
            </a:r>
            <a:endParaRPr lang="fr-FR" sz="3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259632" y="45091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(mâle/femelle identiques)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611560" y="558924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Coq adulte</a:t>
            </a:r>
            <a:endParaRPr lang="fr-FR" sz="32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Gelinotte des bois</a:t>
            </a:r>
            <a:endParaRPr lang="fr-FR" dirty="0"/>
          </a:p>
        </p:txBody>
      </p:sp>
      <p:pic>
        <p:nvPicPr>
          <p:cNvPr id="3074" name="Picture 2" descr="M:\DOSSIERS FEDERAUX SPECIFIQUES\COMPTAGES\Gélinotte\Gélinotte des bois-Nancy11_3-bord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060848"/>
            <a:ext cx="3666651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4355976" y="2708920"/>
            <a:ext cx="43204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C000"/>
                </a:solidFill>
              </a:rPr>
              <a:t>Poids: 0,3 à 0,4</a:t>
            </a:r>
            <a:r>
              <a:rPr lang="fr-FR" sz="2800" dirty="0" smtClean="0">
                <a:solidFill>
                  <a:srgbClr val="FFC000"/>
                </a:solidFill>
              </a:rPr>
              <a:t>kg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Dimensions: 40</a:t>
            </a:r>
            <a:r>
              <a:rPr lang="fr-FR" sz="2800" dirty="0" smtClean="0">
                <a:solidFill>
                  <a:srgbClr val="FFC000"/>
                </a:solidFill>
              </a:rPr>
              <a:t>cm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Habitats: Moyenne montagne, forêts mixtes</a:t>
            </a:r>
            <a:endParaRPr lang="fr-FR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Grand Tétras</a:t>
            </a:r>
            <a:endParaRPr lang="fr-FR" dirty="0"/>
          </a:p>
        </p:txBody>
      </p:sp>
      <p:pic>
        <p:nvPicPr>
          <p:cNvPr id="4098" name="Picture 2" descr="C:\Documents and Settings\Poste1.FDC74\Bureau\j.chaumontet\Tétras lyre\Enquêtes 2013\Photos tétras\Gd tétras f-Charpal-9mai11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1628800"/>
            <a:ext cx="3816424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M:\DOSSIERS FEDERAUX SPECIFIQUES\Tétras Lyre\Action A9 j.chaumontet\GTETRA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961" y="1644651"/>
            <a:ext cx="3480289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ZoneTexte 11"/>
          <p:cNvSpPr txBox="1"/>
          <p:nvPr/>
        </p:nvSpPr>
        <p:spPr>
          <a:xfrm>
            <a:off x="251520" y="4653136"/>
            <a:ext cx="864096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C000"/>
                </a:solidFill>
              </a:rPr>
              <a:t>Poids: 1,5 à 2,5</a:t>
            </a:r>
            <a:r>
              <a:rPr lang="fr-FR" sz="2800" dirty="0" smtClean="0">
                <a:solidFill>
                  <a:srgbClr val="FFC000"/>
                </a:solidFill>
              </a:rPr>
              <a:t>kg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Dimensions: 115</a:t>
            </a:r>
            <a:r>
              <a:rPr lang="fr-FR" sz="2800" dirty="0" smtClean="0">
                <a:solidFill>
                  <a:srgbClr val="FFC000"/>
                </a:solidFill>
              </a:rPr>
              <a:t>cm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Habitats:  Vieilles forêts, myrtille, Vosges, Jura, Pyrénées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23528" y="3861048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	    Coq			             Poule		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Identification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39652" y="177281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 smtClean="0"/>
              <a:t>Rapaces diurnes et nocturnes</a:t>
            </a:r>
            <a:endParaRPr lang="fr-FR" sz="3200" b="1" u="sng" dirty="0"/>
          </a:p>
        </p:txBody>
      </p:sp>
      <p:pic>
        <p:nvPicPr>
          <p:cNvPr id="17409" name="Picture 1" descr="C:\Documents and Settings\Poste1.FDC74\Bureau\j.chaumontet\PERSO\Photos\100_82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2564904"/>
            <a:ext cx="3967038" cy="2975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Buse variable</a:t>
            </a:r>
            <a:endParaRPr lang="fr-FR" dirty="0"/>
          </a:p>
        </p:txBody>
      </p:sp>
      <p:pic>
        <p:nvPicPr>
          <p:cNvPr id="5122" name="Picture 2" descr="C:\Documents and Settings\Poste1.FDC74\Bureau\j.chaumontet\PERSO\Photos\100_655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628800"/>
            <a:ext cx="2187464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Documents and Settings\Poste1.FDC74\Bureau\j.chaumontet\PERSO\Photos\100_65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628800"/>
            <a:ext cx="1916672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251520" y="4365104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0,6 à 1,3kg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1,20m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Tête ronde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courte , large,  striée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très variable d’un individu à un </a:t>
            </a:r>
            <a:r>
              <a:rPr lang="fr-FR" sz="2400" dirty="0" smtClean="0">
                <a:solidFill>
                  <a:srgbClr val="FFC000"/>
                </a:solidFill>
              </a:rPr>
              <a:t>autre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 moyenne montagne, petites forêts/prairies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Aigle royal</a:t>
            </a:r>
            <a:endParaRPr lang="fr-FR" dirty="0"/>
          </a:p>
        </p:txBody>
      </p:sp>
      <p:pic>
        <p:nvPicPr>
          <p:cNvPr id="9218" name="Picture 2" descr="C:\Documents and Settings\Poste1.FDC74\Bureau\j.chaumontet\PERSO\Photos\100_91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1628800"/>
            <a:ext cx="2520000" cy="2021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C:\Documents and Settings\Poste1.FDC74\Bureau\j.chaumontet\PERSO\Photos\100_91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20072" y="1628800"/>
            <a:ext cx="2520000" cy="2059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23528" y="3933056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3,6 à 6,7kg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2m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Ailes légèrement arrondies vers l’avant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à 2 stries noire/blanche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Deux </a:t>
            </a:r>
            <a:r>
              <a:rPr lang="fr-FR" sz="2400" dirty="0" smtClean="0">
                <a:solidFill>
                  <a:srgbClr val="FFC000"/>
                </a:solidFill>
              </a:rPr>
              <a:t>zones blanches chez les </a:t>
            </a:r>
            <a:r>
              <a:rPr lang="fr-FR" sz="2400" dirty="0" smtClean="0">
                <a:solidFill>
                  <a:srgbClr val="FFC000"/>
                </a:solidFill>
              </a:rPr>
              <a:t>jeunes </a:t>
            </a:r>
            <a:r>
              <a:rPr lang="fr-FR" sz="2400" dirty="0" smtClean="0">
                <a:solidFill>
                  <a:srgbClr val="FFC000"/>
                </a:solidFill>
              </a:rPr>
              <a:t>adultes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haute et moyenne montagne, prairie, paroi rocheuse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Autour des palombes</a:t>
            </a:r>
            <a:endParaRPr lang="fr-FR" dirty="0"/>
          </a:p>
        </p:txBody>
      </p:sp>
      <p:pic>
        <p:nvPicPr>
          <p:cNvPr id="11266" name="Picture 2" descr="C:\Documents and Settings\Poste1.FDC74\Bureau\j.chaumontet\PERSO\Photos\autou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1916832"/>
            <a:ext cx="337185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23528" y="4437112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C000"/>
                </a:solidFill>
              </a:rPr>
              <a:t>Poids: 0,8 à 1,5kg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1,1m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effilées à 4 stries noires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gris </a:t>
            </a:r>
            <a:r>
              <a:rPr lang="fr-FR" sz="2400" dirty="0" smtClean="0">
                <a:solidFill>
                  <a:srgbClr val="FFC000"/>
                </a:solidFill>
              </a:rPr>
              <a:t>métallique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moyenne montagne, forêt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Les faucons: </a:t>
            </a:r>
            <a:r>
              <a:rPr lang="fr-FR" sz="3600" dirty="0" smtClean="0">
                <a:solidFill>
                  <a:srgbClr val="FFC000"/>
                </a:solidFill>
              </a:rPr>
              <a:t>pèlerin</a:t>
            </a:r>
            <a:r>
              <a:rPr lang="fr-FR" sz="3600" dirty="0" smtClean="0"/>
              <a:t> &amp; crécerelle</a:t>
            </a:r>
            <a:endParaRPr lang="fr-FR" sz="3600" dirty="0"/>
          </a:p>
        </p:txBody>
      </p:sp>
      <p:pic>
        <p:nvPicPr>
          <p:cNvPr id="16386" name="Picture 2" descr="Photo: dinosoria.co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628800"/>
            <a:ext cx="2736304" cy="2052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23528" y="3861048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0,7 à 1,3kg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1,05m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supérieure: gris métallique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inférieure: fortement </a:t>
            </a:r>
            <a:r>
              <a:rPr lang="fr-FR" sz="2400" dirty="0" smtClean="0">
                <a:solidFill>
                  <a:srgbClr val="FFC000"/>
                </a:solidFill>
              </a:rPr>
              <a:t>striée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 parois rocheuses 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716016" y="3861048"/>
            <a:ext cx="4248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Poids</a:t>
            </a:r>
            <a:r>
              <a:rPr lang="fr-FR" sz="2400" dirty="0" smtClean="0"/>
              <a:t>: 0,15 à 0,3kg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Envergure: 0,7m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Bec gris foncé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Face inférieure: striée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Strie terminale de la queue </a:t>
            </a:r>
            <a:r>
              <a:rPr lang="fr-FR" sz="2400" dirty="0" smtClean="0"/>
              <a:t>marquée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Habitats: prairies, bosquets</a:t>
            </a:r>
            <a:endParaRPr lang="fr-FR" sz="2400" dirty="0" smtClean="0"/>
          </a:p>
        </p:txBody>
      </p:sp>
      <p:pic>
        <p:nvPicPr>
          <p:cNvPr id="16388" name="Picture 4" descr="Avec l'aimable autorisation de la LPO Isèr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628800"/>
            <a:ext cx="3072512" cy="20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Circaète Jean le Blanc</a:t>
            </a:r>
            <a:endParaRPr lang="fr-FR" dirty="0"/>
          </a:p>
        </p:txBody>
      </p:sp>
      <p:pic>
        <p:nvPicPr>
          <p:cNvPr id="8194" name="Picture 2" descr="C:\Documents and Settings\Poste1.FDC74\Bureau\j.chaumontet\PERSO\Photos\100_51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556792"/>
            <a:ext cx="2160000" cy="2383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Documents and Settings\Poste1.FDC74\Bureau\j.chaumontet\PERSO\Photos\100_517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5" y="1556792"/>
            <a:ext cx="2055153" cy="23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22512" y="4149080"/>
            <a:ext cx="88214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1,2 à 2,3kg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1,80m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dotée de 3 bandes foncées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Plumage: </a:t>
            </a:r>
            <a:r>
              <a:rPr lang="fr-FR" sz="2400" dirty="0" smtClean="0">
                <a:solidFill>
                  <a:srgbClr val="FFC000"/>
                </a:solidFill>
              </a:rPr>
              <a:t>blanc </a:t>
            </a:r>
            <a:r>
              <a:rPr lang="fr-FR" sz="2400" dirty="0" smtClean="0">
                <a:solidFill>
                  <a:srgbClr val="FFC000"/>
                </a:solidFill>
              </a:rPr>
              <a:t>marqué de stries marron plus ou foncées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inf. blanche sur les jeunes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Yeux jaunes / </a:t>
            </a:r>
            <a:r>
              <a:rPr lang="fr-FR" sz="2400" dirty="0" smtClean="0">
                <a:solidFill>
                  <a:srgbClr val="FFC000"/>
                </a:solidFill>
              </a:rPr>
              <a:t>gros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moyenne montagne, présence de serpents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Bondrée apivore</a:t>
            </a:r>
            <a:endParaRPr lang="fr-FR" dirty="0"/>
          </a:p>
        </p:txBody>
      </p:sp>
      <p:pic>
        <p:nvPicPr>
          <p:cNvPr id="7170" name="Picture 2" descr="C:\Documents and Settings\Poste1.FDC74\Bureau\j.chaumontet\PERSO\Photos\100_53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628800"/>
            <a:ext cx="1440000" cy="2214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Documents and Settings\Poste1.FDC74\Bureau\j.chaumontet\PERSO\Photos\100_532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23728" y="1556792"/>
            <a:ext cx="1941787" cy="221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539552" y="4149080"/>
            <a:ext cx="56166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0,4 à 1kg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1,40m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Petite tête semblable au pigeon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longue avec 3 stries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Tête grise &amp; Bec pointu bien </a:t>
            </a:r>
            <a:r>
              <a:rPr lang="fr-FR" sz="2400" dirty="0" smtClean="0">
                <a:solidFill>
                  <a:srgbClr val="FFC000"/>
                </a:solidFill>
              </a:rPr>
              <a:t>visible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forêts, friches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646237"/>
            <a:ext cx="5554960" cy="4735091"/>
          </a:xfrm>
        </p:spPr>
        <p:txBody>
          <a:bodyPr>
            <a:normAutofit/>
          </a:bodyPr>
          <a:lstStyle/>
          <a:p>
            <a:pPr algn="just"/>
            <a:r>
              <a:rPr lang="fr-FR" sz="2400" dirty="0" smtClean="0"/>
              <a:t>Les câbles de remontées mécaniques, de CATEX, de lignes électriques; les câbles à foin, … peuvent être source de mortalité pour les oiseaux par collisions.</a:t>
            </a:r>
          </a:p>
          <a:p>
            <a:pPr algn="just">
              <a:buNone/>
            </a:pPr>
            <a:endParaRPr lang="fr-FR" sz="2400" dirty="0" smtClean="0"/>
          </a:p>
          <a:p>
            <a:pPr algn="just"/>
            <a:r>
              <a:rPr lang="fr-FR" sz="2400" dirty="0" smtClean="0"/>
              <a:t>Un recensement à lieu par l’intermédiaire des domaines skiables en vue d’équiper de systèmes de visualisation les câbles les plus dangereux</a:t>
            </a:r>
            <a:endParaRPr lang="fr-FR" sz="2400" dirty="0"/>
          </a:p>
        </p:txBody>
      </p:sp>
      <p:pic>
        <p:nvPicPr>
          <p:cNvPr id="12" name="Image 11" descr="collision cabl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2200" y="1916832"/>
            <a:ext cx="2088232" cy="312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Epervier d’Europe</a:t>
            </a:r>
            <a:endParaRPr lang="fr-FR" dirty="0"/>
          </a:p>
        </p:txBody>
      </p:sp>
      <p:pic>
        <p:nvPicPr>
          <p:cNvPr id="14338" name="Picture 2" descr="http://sarthe.lpo.fr/ressources%20site%20internet/GIFS/epervi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43808" y="1556792"/>
            <a:ext cx="3429000" cy="2657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323528" y="4293096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 Poids: 0, à 0,35kg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0,7m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effilées à 3 stries noires marquées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gris métallique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Tête plus encaissée que </a:t>
            </a:r>
            <a:r>
              <a:rPr lang="fr-FR" sz="2400" dirty="0" smtClean="0">
                <a:solidFill>
                  <a:srgbClr val="FFC000"/>
                </a:solidFill>
              </a:rPr>
              <a:t>l’autour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haies, lisières forestières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Milan noir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251520" y="4365104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0,6 à 0,95kg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1,4m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fourchue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brun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Pattes </a:t>
            </a:r>
            <a:r>
              <a:rPr lang="fr-FR" sz="2400" dirty="0" smtClean="0">
                <a:solidFill>
                  <a:srgbClr val="FFC000"/>
                </a:solidFill>
              </a:rPr>
              <a:t>jaunes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moyenne montagne, forêt, cours d’eau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pic>
        <p:nvPicPr>
          <p:cNvPr id="7" name="Picture 1" descr="C:\Documents and Settings\Poste1.FDC74\Bureau\j.chaumontet\PERSO\Photos\mila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1556792"/>
            <a:ext cx="1800200" cy="2635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Grand duc d’Europe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23528" y="4293096"/>
            <a:ext cx="8064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1,7 à 4,2kg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1,7m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Iris orange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brun tacheté de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Présence </a:t>
            </a:r>
            <a:r>
              <a:rPr lang="fr-FR" sz="2400" dirty="0" smtClean="0">
                <a:solidFill>
                  <a:srgbClr val="FFC000"/>
                </a:solidFill>
              </a:rPr>
              <a:t>d’aigrette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moyenne montagne, parois rocheuses, forêt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sp>
        <p:nvSpPr>
          <p:cNvPr id="15363" name="AutoShape 3" descr="Photo Fabrice Cahez ©"/>
          <p:cNvSpPr>
            <a:spLocks noChangeAspect="1" noChangeArrowheads="1"/>
          </p:cNvSpPr>
          <p:nvPr/>
        </p:nvSpPr>
        <p:spPr bwMode="auto">
          <a:xfrm>
            <a:off x="155575" y="-906463"/>
            <a:ext cx="2857500" cy="1895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5365" name="Picture 5" descr="Photo Fabrice Cahez ©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27113" y="1556792"/>
            <a:ext cx="3689775" cy="2447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3600" dirty="0" smtClean="0"/>
              <a:t>Les </a:t>
            </a:r>
            <a:r>
              <a:rPr lang="fr-FR" sz="3600" dirty="0" smtClean="0"/>
              <a:t>chouettes:  </a:t>
            </a:r>
            <a:r>
              <a:rPr lang="fr-FR" sz="3600" dirty="0" err="1" smtClean="0">
                <a:solidFill>
                  <a:srgbClr val="FFC000"/>
                </a:solidFill>
              </a:rPr>
              <a:t>tengmalm</a:t>
            </a:r>
            <a:r>
              <a:rPr lang="fr-FR" sz="3600" dirty="0" smtClean="0"/>
              <a:t> &amp; </a:t>
            </a:r>
            <a:r>
              <a:rPr lang="fr-FR" sz="3600" dirty="0" err="1" smtClean="0"/>
              <a:t>chevêchette</a:t>
            </a:r>
            <a:r>
              <a:rPr lang="fr-FR" sz="3600" dirty="0" smtClean="0"/>
              <a:t> </a:t>
            </a:r>
            <a:endParaRPr lang="fr-FR" sz="3600" dirty="0"/>
          </a:p>
        </p:txBody>
      </p:sp>
      <p:pic>
        <p:nvPicPr>
          <p:cNvPr id="6146" name="Picture 2" descr="C:\Documents and Settings\Poste1.FDC74\Bureau\j.chaumontet\PERSO\Photos\100_66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700808"/>
            <a:ext cx="1512168" cy="2016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907704" y="1556792"/>
            <a:ext cx="50405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 Poids: 0,12 à 0,2kg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0,5m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V Blanc au niveau de yeux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</a:t>
            </a:r>
            <a:r>
              <a:rPr lang="fr-FR" sz="2400" dirty="0" smtClean="0">
                <a:solidFill>
                  <a:srgbClr val="FFC000"/>
                </a:solidFill>
              </a:rPr>
              <a:t>brun/blanc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forêt de conifères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Ne pas confondre avec la hulotte </a:t>
            </a:r>
            <a:r>
              <a:rPr lang="fr-FR" dirty="0" smtClean="0">
                <a:solidFill>
                  <a:srgbClr val="FFC000"/>
                </a:solidFill>
              </a:rPr>
              <a:t>(ici à droite)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267744" y="4365104"/>
            <a:ext cx="68762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 Poids: 0,05 à 0,1kg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Envergure: 0,3m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Disque facial peu perceptible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Plumage noir chamoisé à brun </a:t>
            </a:r>
            <a:r>
              <a:rPr lang="fr-FR" sz="2400" dirty="0" smtClean="0"/>
              <a:t>grisâtre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Habitats: forêts mixtes, claires haute montagne</a:t>
            </a:r>
            <a:endParaRPr lang="fr-FR" sz="2400" dirty="0" smtClean="0"/>
          </a:p>
        </p:txBody>
      </p:sp>
      <p:pic>
        <p:nvPicPr>
          <p:cNvPr id="6148" name="Picture 4" descr="http://champagne-ardenne.lpo.fr/album/img/chev_eur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509120"/>
            <a:ext cx="1800200" cy="201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5" descr="C:\Documents and Settings\Poste1.FDC74\Bureau\j.chaumontet\PERSO\Photos\hulott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8304" y="1556792"/>
            <a:ext cx="1301402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Gypaète barbu</a:t>
            </a:r>
            <a:endParaRPr lang="fr-FR" dirty="0"/>
          </a:p>
        </p:txBody>
      </p:sp>
      <p:pic>
        <p:nvPicPr>
          <p:cNvPr id="10242" name="Picture 2" descr="C:\Documents and Settings\Poste1.FDC74\Bureau\j.chaumontet\PERSO\Photos\100_916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628800"/>
            <a:ext cx="2880000" cy="1976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 descr="C:\Documents and Settings\Poste1.FDC74\Bureau\j.chaumontet\PERSO\Photos\100_916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1628800"/>
            <a:ext cx="3241901" cy="19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ZoneTexte 6"/>
          <p:cNvSpPr txBox="1"/>
          <p:nvPr/>
        </p:nvSpPr>
        <p:spPr>
          <a:xfrm>
            <a:off x="323528" y="3933056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FFC000"/>
                </a:solidFill>
              </a:rPr>
              <a:t>Poids: 5 à 7kg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2,60m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inférieure couleur crème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supérieure noirâtre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Queue </a:t>
            </a:r>
            <a:r>
              <a:rPr lang="fr-FR" sz="2400" dirty="0" smtClean="0">
                <a:solidFill>
                  <a:srgbClr val="FFC000"/>
                </a:solidFill>
              </a:rPr>
              <a:t>cunéiformes / Ailes </a:t>
            </a:r>
            <a:r>
              <a:rPr lang="fr-FR" sz="2400" dirty="0" smtClean="0">
                <a:solidFill>
                  <a:srgbClr val="FFC000"/>
                </a:solidFill>
              </a:rPr>
              <a:t>longues et pointues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Jeunes individus: </a:t>
            </a:r>
            <a:r>
              <a:rPr lang="fr-FR" sz="2400" dirty="0" smtClean="0">
                <a:solidFill>
                  <a:srgbClr val="FFC000"/>
                </a:solidFill>
              </a:rPr>
              <a:t>gris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haute montagne, végétation rase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Vautour fauve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4293096"/>
            <a:ext cx="90730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8 à 11kg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2,60m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Crâne couleur crème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Collerette de plume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Face supérieure </a:t>
            </a:r>
            <a:r>
              <a:rPr lang="fr-FR" sz="2400" dirty="0" smtClean="0">
                <a:solidFill>
                  <a:srgbClr val="FFC000"/>
                </a:solidFill>
              </a:rPr>
              <a:t>brun / Face </a:t>
            </a:r>
            <a:r>
              <a:rPr lang="fr-FR" sz="2400" dirty="0" smtClean="0">
                <a:solidFill>
                  <a:srgbClr val="FFC000"/>
                </a:solidFill>
              </a:rPr>
              <a:t>inférieure striée de </a:t>
            </a:r>
            <a:r>
              <a:rPr lang="fr-FR" sz="2400" dirty="0" smtClean="0">
                <a:solidFill>
                  <a:srgbClr val="FFC000"/>
                </a:solidFill>
              </a:rPr>
              <a:t>brun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paysages ouverts, parois rocheuses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pic>
        <p:nvPicPr>
          <p:cNvPr id="39938" name="Picture 2" descr="M:\DOSSIERS FEDERAUX SPECIFIQUES\Photos\Faune\Vautours fauves Pinget 2012_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6921" y="1556792"/>
            <a:ext cx="3850159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Identification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39652" y="177281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 smtClean="0"/>
              <a:t>Corvidés</a:t>
            </a:r>
            <a:endParaRPr lang="fr-FR" sz="3200" b="1" u="sng" dirty="0"/>
          </a:p>
        </p:txBody>
      </p:sp>
      <p:pic>
        <p:nvPicPr>
          <p:cNvPr id="17409" name="Picture 1" descr="C:\Documents and Settings\Poste1.FDC74\Bureau\j.chaumontet\PERSO\Photos\100_82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2564904"/>
            <a:ext cx="3967038" cy="2975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solidFill>
                  <a:srgbClr val="FFC000"/>
                </a:solidFill>
              </a:rPr>
              <a:t>Corneille noire </a:t>
            </a:r>
            <a:r>
              <a:rPr lang="fr-FR" sz="3600" dirty="0" smtClean="0"/>
              <a:t>&amp; grand corbeau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323528" y="3861048"/>
            <a:ext cx="4104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</a:t>
            </a:r>
            <a:r>
              <a:rPr lang="fr-FR" sz="2400" dirty="0" smtClean="0">
                <a:solidFill>
                  <a:srgbClr val="FFC000"/>
                </a:solidFill>
              </a:rPr>
              <a:t>0,4 </a:t>
            </a:r>
            <a:r>
              <a:rPr lang="fr-FR" sz="2400" dirty="0" smtClean="0">
                <a:solidFill>
                  <a:srgbClr val="FFC000"/>
                </a:solidFill>
              </a:rPr>
              <a:t>à </a:t>
            </a:r>
            <a:r>
              <a:rPr lang="fr-FR" sz="2400" dirty="0" smtClean="0">
                <a:solidFill>
                  <a:srgbClr val="FFC000"/>
                </a:solidFill>
              </a:rPr>
              <a:t>0,6kg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</a:t>
            </a:r>
            <a:r>
              <a:rPr lang="fr-FR" sz="2400" dirty="0" smtClean="0">
                <a:solidFill>
                  <a:srgbClr val="FFC000"/>
                </a:solidFill>
              </a:rPr>
              <a:t>0,9m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Bec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zones cultivés, rocheuses, proximité humaine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44008" y="3861048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Poids</a:t>
            </a:r>
            <a:r>
              <a:rPr lang="fr-FR" sz="2400" dirty="0" smtClean="0"/>
              <a:t>: </a:t>
            </a:r>
            <a:r>
              <a:rPr lang="fr-FR" sz="2400" dirty="0" smtClean="0"/>
              <a:t>0,7 </a:t>
            </a:r>
            <a:r>
              <a:rPr lang="fr-FR" sz="2400" dirty="0" smtClean="0"/>
              <a:t>à </a:t>
            </a:r>
            <a:r>
              <a:rPr lang="fr-FR" sz="2400" dirty="0" smtClean="0"/>
              <a:t>1,6kg</a:t>
            </a: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Envergure: </a:t>
            </a:r>
            <a:r>
              <a:rPr lang="fr-FR" sz="2400" dirty="0" smtClean="0"/>
              <a:t>1,15m</a:t>
            </a: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Plumage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Bec noir vigoureux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Habitats: zones rocheuses, proximité humaine, forêt</a:t>
            </a:r>
            <a:endParaRPr lang="fr-FR" sz="2400" dirty="0" smtClean="0"/>
          </a:p>
        </p:txBody>
      </p:sp>
      <p:sp>
        <p:nvSpPr>
          <p:cNvPr id="3074" name="AutoShape 2" descr="Corneille noire, photo France DUMAS © 2008"/>
          <p:cNvSpPr>
            <a:spLocks noChangeAspect="1" noChangeArrowheads="1"/>
          </p:cNvSpPr>
          <p:nvPr/>
        </p:nvSpPr>
        <p:spPr bwMode="auto">
          <a:xfrm>
            <a:off x="155575" y="-1028700"/>
            <a:ext cx="28575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076" name="Picture 4" descr="Corneille noire, photo France DUMAS © 20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2857500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grand corbeau plus grand que le corbeau freux ou la corneille noire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556792"/>
            <a:ext cx="3016900" cy="214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259632" y="253536"/>
            <a:ext cx="7427168" cy="1143000"/>
          </a:xfrm>
        </p:spPr>
        <p:txBody>
          <a:bodyPr>
            <a:normAutofit fontScale="90000"/>
          </a:bodyPr>
          <a:lstStyle/>
          <a:p>
            <a:r>
              <a:rPr lang="fr-FR" sz="3600" dirty="0" smtClean="0">
                <a:solidFill>
                  <a:srgbClr val="FFC000"/>
                </a:solidFill>
              </a:rPr>
              <a:t>Chocard à bec jaune </a:t>
            </a:r>
            <a:r>
              <a:rPr lang="fr-FR" sz="3600" dirty="0" smtClean="0"/>
              <a:t>&amp; crave à bec rouge</a:t>
            </a:r>
            <a:endParaRPr lang="fr-FR" sz="3600" dirty="0"/>
          </a:p>
        </p:txBody>
      </p:sp>
      <p:sp>
        <p:nvSpPr>
          <p:cNvPr id="7" name="ZoneTexte 6"/>
          <p:cNvSpPr txBox="1"/>
          <p:nvPr/>
        </p:nvSpPr>
        <p:spPr>
          <a:xfrm>
            <a:off x="323528" y="3861048"/>
            <a:ext cx="4104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Poids</a:t>
            </a:r>
            <a:r>
              <a:rPr lang="fr-FR" sz="2400" dirty="0" smtClean="0">
                <a:solidFill>
                  <a:srgbClr val="FFC000"/>
                </a:solidFill>
              </a:rPr>
              <a:t>: </a:t>
            </a:r>
            <a:r>
              <a:rPr lang="fr-FR" sz="2400" dirty="0" smtClean="0">
                <a:solidFill>
                  <a:srgbClr val="FFC000"/>
                </a:solidFill>
              </a:rPr>
              <a:t>0,15 à 0,25kg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Envergure: </a:t>
            </a:r>
            <a:r>
              <a:rPr lang="fr-FR" sz="2400" dirty="0" smtClean="0">
                <a:solidFill>
                  <a:srgbClr val="FFC000"/>
                </a:solidFill>
              </a:rPr>
              <a:t>0,75m</a:t>
            </a:r>
            <a:endParaRPr lang="fr-FR" sz="2400" dirty="0" smtClean="0">
              <a:solidFill>
                <a:srgbClr val="FFC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Plumage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Bec jaune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>
                <a:solidFill>
                  <a:srgbClr val="FFC000"/>
                </a:solidFill>
              </a:rPr>
              <a:t>Habitats: parois rocheuses, proximité humaine</a:t>
            </a:r>
            <a:endParaRPr lang="fr-FR" sz="2400" dirty="0" smtClean="0">
              <a:solidFill>
                <a:srgbClr val="FFC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644008" y="3861048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 smtClean="0"/>
              <a:t>Poids</a:t>
            </a:r>
            <a:r>
              <a:rPr lang="fr-FR" sz="2400" dirty="0" smtClean="0"/>
              <a:t>: </a:t>
            </a:r>
            <a:r>
              <a:rPr lang="fr-FR" sz="2400" dirty="0" smtClean="0"/>
              <a:t>0,3kg</a:t>
            </a: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Envergure: </a:t>
            </a:r>
            <a:r>
              <a:rPr lang="fr-FR" sz="2400" dirty="0" smtClean="0"/>
              <a:t>0,8m</a:t>
            </a: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Plumage noir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Bec rouge recourbé</a:t>
            </a:r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Habitats: zones rocheuses, haute montagne</a:t>
            </a:r>
            <a:endParaRPr lang="fr-FR" sz="2400" dirty="0" smtClean="0"/>
          </a:p>
        </p:txBody>
      </p:sp>
      <p:sp>
        <p:nvSpPr>
          <p:cNvPr id="3074" name="AutoShape 2" descr="Corneille noire, photo France DUMAS © 2008"/>
          <p:cNvSpPr>
            <a:spLocks noChangeAspect="1" noChangeArrowheads="1"/>
          </p:cNvSpPr>
          <p:nvPr/>
        </p:nvSpPr>
        <p:spPr bwMode="auto">
          <a:xfrm>
            <a:off x="155575" y="-1028700"/>
            <a:ext cx="28575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3010" name="Picture 2" descr="crave a bec rouge oiseau noir au bec et pattes rouges peut etre ..."/>
          <p:cNvPicPr>
            <a:picLocks noChangeAspect="1" noChangeArrowheads="1"/>
          </p:cNvPicPr>
          <p:nvPr/>
        </p:nvPicPr>
        <p:blipFill>
          <a:blip r:embed="rId3" cstate="print"/>
          <a:srcRect l="5040" r="16841" b="15626"/>
          <a:stretch>
            <a:fillRect/>
          </a:stretch>
        </p:blipFill>
        <p:spPr bwMode="auto">
          <a:xfrm>
            <a:off x="4860032" y="1556792"/>
            <a:ext cx="250011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2" name="Picture 4" descr="Chocard à bec jau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556792"/>
            <a:ext cx="3054545" cy="20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petit tetras 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772816"/>
            <a:ext cx="2286000" cy="2548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5" name="Espace réservé du contenu 3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76864" cy="1152128"/>
          </a:xfrm>
        </p:spPr>
        <p:txBody>
          <a:bodyPr anchor="t">
            <a:noAutofit/>
          </a:bodyPr>
          <a:lstStyle/>
          <a:p>
            <a:pPr algn="l"/>
            <a:r>
              <a:rPr lang="fr-FR" sz="2400" i="1" dirty="0" smtClean="0">
                <a:solidFill>
                  <a:srgbClr val="FFA401"/>
                </a:solidFill>
              </a:rPr>
              <a:t>Plan Régional d’actions pour le Tétras lyre </a:t>
            </a:r>
            <a:r>
              <a:rPr lang="fr-FR" sz="2000" dirty="0" smtClean="0">
                <a:solidFill>
                  <a:srgbClr val="FFC000"/>
                </a:solidFill>
              </a:rPr>
              <a:t/>
            </a:r>
            <a:br>
              <a:rPr lang="fr-FR" sz="2000" dirty="0" smtClean="0">
                <a:solidFill>
                  <a:srgbClr val="FFC000"/>
                </a:solidFill>
              </a:rPr>
            </a:br>
            <a:r>
              <a:rPr lang="fr-FR" sz="2000" dirty="0" smtClean="0">
                <a:solidFill>
                  <a:srgbClr val="FFC000"/>
                </a:solidFill>
              </a:rPr>
              <a:t/>
            </a:r>
            <a:br>
              <a:rPr lang="fr-FR" sz="2000" dirty="0" smtClean="0">
                <a:solidFill>
                  <a:srgbClr val="FFC000"/>
                </a:solidFill>
              </a:rPr>
            </a:br>
            <a:r>
              <a:rPr lang="fr-FR" sz="1800" dirty="0" smtClean="0">
                <a:solidFill>
                  <a:srgbClr val="FFC000"/>
                </a:solidFill>
              </a:rPr>
              <a:t>Action A 9 : Mettre en œuvre les mesures de conservation, restauration ; et de quiétude des habitats sur les domaines skiables à enjeux</a:t>
            </a: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400" dirty="0" smtClean="0">
                <a:solidFill>
                  <a:srgbClr val="FFC000"/>
                </a:solidFill>
              </a:rPr>
              <a:t/>
            </a:r>
            <a:br>
              <a:rPr lang="fr-FR" sz="2400" dirty="0" smtClean="0">
                <a:solidFill>
                  <a:srgbClr val="FFC000"/>
                </a:solidFill>
              </a:rPr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dirty="0" smtClean="0">
                <a:solidFill>
                  <a:srgbClr val="A57B11"/>
                </a:solidFill>
              </a:rPr>
              <a:t/>
            </a:r>
            <a:br>
              <a:rPr lang="fr-FR" sz="2800" dirty="0" smtClean="0">
                <a:solidFill>
                  <a:srgbClr val="A57B11"/>
                </a:solidFill>
              </a:rPr>
            </a:br>
            <a:endParaRPr lang="fr-FR" sz="2800" dirty="0">
              <a:solidFill>
                <a:srgbClr val="A57B11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23928" y="1916832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Merci de votre attention</a:t>
            </a:r>
            <a:endParaRPr lang="fr-FR" sz="3200" dirty="0"/>
          </a:p>
        </p:txBody>
      </p:sp>
      <p:pic>
        <p:nvPicPr>
          <p:cNvPr id="8" name="Image 7" descr="petit tetras 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99992" y="3717032"/>
            <a:ext cx="3203848" cy="2135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ZoneTexte 8"/>
          <p:cNvSpPr txBox="1"/>
          <p:nvPr/>
        </p:nvSpPr>
        <p:spPr>
          <a:xfrm>
            <a:off x="323528" y="6237312"/>
            <a:ext cx="5688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/>
              <a:t>Crédit photo:  B.Bellon,  </a:t>
            </a:r>
            <a:r>
              <a:rPr lang="fr-FR" sz="1100" i="1" dirty="0" err="1" smtClean="0"/>
              <a:t>F.Leviez</a:t>
            </a:r>
            <a:r>
              <a:rPr lang="fr-FR" sz="1100" i="1" dirty="0" smtClean="0"/>
              <a:t>, J.Chaumontet, </a:t>
            </a:r>
            <a:r>
              <a:rPr lang="fr-FR" sz="1100" i="1" dirty="0" err="1" smtClean="0"/>
              <a:t>J.Moncelon</a:t>
            </a:r>
            <a:r>
              <a:rPr lang="fr-FR" sz="1100" i="1" dirty="0" smtClean="0"/>
              <a:t>, Pinget, LPO, ONCFS,</a:t>
            </a:r>
          </a:p>
          <a:p>
            <a:r>
              <a:rPr lang="fr-FR" sz="1100" i="1" dirty="0" smtClean="0"/>
              <a:t>Montage : J.Chaumontet FDC74</a:t>
            </a:r>
          </a:p>
        </p:txBody>
      </p:sp>
      <p:pic>
        <p:nvPicPr>
          <p:cNvPr id="10" name="Picture 2" descr="E:\TLYRE\PATLY\logos\logo_PATLY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1844824"/>
            <a:ext cx="1187624" cy="1246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Situation à risque</a:t>
            </a:r>
            <a:endParaRPr lang="fr-FR" dirty="0"/>
          </a:p>
        </p:txBody>
      </p:sp>
      <p:pic>
        <p:nvPicPr>
          <p:cNvPr id="11" name="Espace réservé du contenu 10" descr="Schema potentiellement dangereux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75656" y="1700808"/>
            <a:ext cx="6416749" cy="4618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Fiche de recensement</a:t>
            </a:r>
            <a:endParaRPr lang="fr-FR" dirty="0"/>
          </a:p>
        </p:txBody>
      </p:sp>
      <p:pic>
        <p:nvPicPr>
          <p:cNvPr id="9" name="Image 8" descr="fiche recensement p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8149" y="1691516"/>
            <a:ext cx="6898909" cy="48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Fiche de recensement</a:t>
            </a:r>
            <a:endParaRPr lang="fr-FR" dirty="0"/>
          </a:p>
        </p:txBody>
      </p:sp>
      <p:pic>
        <p:nvPicPr>
          <p:cNvPr id="6" name="Image 5" descr="fiche recensement p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1628800"/>
            <a:ext cx="6934662" cy="48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4400" dirty="0" smtClean="0"/>
              <a:t>S</a:t>
            </a:r>
            <a:r>
              <a:rPr lang="fr-FR" sz="4400" dirty="0" smtClean="0"/>
              <a:t>ystèmes de visualisation</a:t>
            </a:r>
            <a:endParaRPr lang="fr-FR" sz="4400" dirty="0"/>
          </a:p>
        </p:txBody>
      </p:sp>
      <p:pic>
        <p:nvPicPr>
          <p:cNvPr id="2050" name="Picture 2" descr="M:\DOSSIERS FEDERAUX SPECIFIQUES\Tétras Lyre\Action A9 j.chaumontet\Photo Sandrine BERTHILLOT - Les Sais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316835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M:\DOSSIERS FEDERAUX SPECIFIQUES\Tétras Lyre\Action A9 j.chaumontet\Guide TLY\Contenu guide\Documentation ressource\Cables\Colloque câble les Arcs 09\COURCHEVEL4.jpg"/>
          <p:cNvPicPr>
            <a:picLocks noChangeAspect="1" noChangeArrowheads="1"/>
          </p:cNvPicPr>
          <p:nvPr/>
        </p:nvPicPr>
        <p:blipFill>
          <a:blip r:embed="rId4" cstate="print"/>
          <a:srcRect r="9921" b="26929"/>
          <a:stretch>
            <a:fillRect/>
          </a:stretch>
        </p:blipFill>
        <p:spPr bwMode="auto">
          <a:xfrm>
            <a:off x="611560" y="4077072"/>
            <a:ext cx="4142506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Poste1.FDC74\Bureau\j.chaumontet\Tétras lyre\Guide TLY\Contenu guide\Documentation ressource\Cables\birdmar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916832"/>
            <a:ext cx="1743075" cy="2781300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4067944" y="17728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Flotteurs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004048" y="61653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Gaine de couleurs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804248" y="47971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Birdmark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2771800" y="184482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endParaRPr lang="fr-FR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Identification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439652" y="1772816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u="sng" dirty="0" smtClean="0"/>
              <a:t>Galliformes de montagne</a:t>
            </a:r>
            <a:endParaRPr lang="fr-FR" sz="3200" b="1" u="sng" dirty="0"/>
          </a:p>
        </p:txBody>
      </p:sp>
      <p:pic>
        <p:nvPicPr>
          <p:cNvPr id="22529" name="Picture 1" descr="C:\Documents and Settings\Poste1.FDC74\Bureau\j.chaumontet\Tétras lyre\Guide TLY\Contenu guide\Guide damenagement TLY\Files\Image\Prébois 2 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02191" y="2636912"/>
            <a:ext cx="3939618" cy="295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323528" y="4725144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C000"/>
                </a:solidFill>
              </a:rPr>
              <a:t>Poids: 0,9 à </a:t>
            </a:r>
            <a:r>
              <a:rPr lang="fr-FR" sz="2800" dirty="0" smtClean="0">
                <a:solidFill>
                  <a:srgbClr val="FFC000"/>
                </a:solidFill>
              </a:rPr>
              <a:t>1,3kg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Dimensions: 46cm à </a:t>
            </a:r>
            <a:r>
              <a:rPr lang="fr-FR" sz="2800" dirty="0" smtClean="0">
                <a:solidFill>
                  <a:srgbClr val="FFC000"/>
                </a:solidFill>
              </a:rPr>
              <a:t>55cm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Habitats:  Forêts claires, prairies buissonnantes</a:t>
            </a:r>
            <a:endParaRPr lang="fr-FR" sz="3200" dirty="0">
              <a:solidFill>
                <a:srgbClr val="FFC000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Tétras lyre</a:t>
            </a:r>
            <a:endParaRPr lang="fr-FR" dirty="0"/>
          </a:p>
        </p:txBody>
      </p:sp>
      <p:pic>
        <p:nvPicPr>
          <p:cNvPr id="11" name="Image 10" descr="petit tetras 2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2060848"/>
            <a:ext cx="2484263" cy="16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age 8" descr="poule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7913" y="2060848"/>
            <a:ext cx="2524125" cy="1657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age 9" descr="jeune coq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940152" y="2060848"/>
            <a:ext cx="2804765" cy="16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ZoneTexte 12"/>
          <p:cNvSpPr txBox="1"/>
          <p:nvPr/>
        </p:nvSpPr>
        <p:spPr>
          <a:xfrm>
            <a:off x="395536" y="3789040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      Coq		</a:t>
            </a:r>
            <a:r>
              <a:rPr lang="fr-FR" sz="3200" dirty="0" smtClean="0"/>
              <a:t> </a:t>
            </a:r>
            <a:r>
              <a:rPr lang="fr-FR" sz="3200" dirty="0" smtClean="0"/>
              <a:t>      </a:t>
            </a:r>
            <a:r>
              <a:rPr lang="fr-FR" sz="3200" dirty="0" smtClean="0"/>
              <a:t>Poule		     Jeune coq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3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62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Lagopède alpin</a:t>
            </a:r>
            <a:endParaRPr lang="fr-FR" dirty="0"/>
          </a:p>
        </p:txBody>
      </p:sp>
      <p:pic>
        <p:nvPicPr>
          <p:cNvPr id="1026" name="Picture 2" descr="M:\DOSSIERS FEDERAUX SPECIFIQUES\Lagopède\IMAGE\lagopede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113" y="1800348"/>
            <a:ext cx="2520000" cy="1683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 t="19234"/>
          <a:stretch>
            <a:fillRect/>
          </a:stretch>
        </p:blipFill>
        <p:spPr bwMode="auto">
          <a:xfrm>
            <a:off x="6804248" y="1800348"/>
            <a:ext cx="1685925" cy="1814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M:\DOSSIERS FEDERAUX SPECIFIQUES\Lagopède\Dossier stage Aline\Lagopède\IMAGE\lagopede.alpin.frle.4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6947" y="1800348"/>
            <a:ext cx="270246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ZoneTexte 14"/>
          <p:cNvSpPr txBox="1"/>
          <p:nvPr/>
        </p:nvSpPr>
        <p:spPr>
          <a:xfrm>
            <a:off x="395536" y="3789040"/>
            <a:ext cx="8748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      Coq </a:t>
            </a:r>
            <a:r>
              <a:rPr lang="fr-FR" sz="2000" dirty="0" smtClean="0"/>
              <a:t>(hiver)</a:t>
            </a:r>
            <a:r>
              <a:rPr lang="fr-FR" sz="3200" dirty="0" smtClean="0"/>
              <a:t>		Poule </a:t>
            </a:r>
            <a:r>
              <a:rPr lang="fr-FR" sz="2000" dirty="0" smtClean="0"/>
              <a:t>(été)</a:t>
            </a:r>
            <a:r>
              <a:rPr lang="fr-FR" sz="3200" dirty="0" smtClean="0"/>
              <a:t>	</a:t>
            </a:r>
            <a:r>
              <a:rPr lang="fr-FR" sz="3200" dirty="0" smtClean="0"/>
              <a:t> </a:t>
            </a:r>
            <a:r>
              <a:rPr lang="fr-FR" sz="3200" dirty="0" smtClean="0"/>
              <a:t>       </a:t>
            </a:r>
            <a:r>
              <a:rPr lang="fr-FR" sz="2000" dirty="0" smtClean="0"/>
              <a:t>Plumage de mue</a:t>
            </a:r>
            <a:endParaRPr lang="fr-FR" sz="3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23528" y="4797152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C000"/>
                </a:solidFill>
              </a:rPr>
              <a:t>Poids: 0,4 à 0,5</a:t>
            </a:r>
            <a:r>
              <a:rPr lang="fr-FR" sz="2800" dirty="0" smtClean="0">
                <a:solidFill>
                  <a:srgbClr val="FFC000"/>
                </a:solidFill>
              </a:rPr>
              <a:t>kg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Dimensions: 40</a:t>
            </a:r>
            <a:r>
              <a:rPr lang="fr-FR" sz="2800" dirty="0" smtClean="0">
                <a:solidFill>
                  <a:srgbClr val="FFC000"/>
                </a:solidFill>
              </a:rPr>
              <a:t>cm</a:t>
            </a:r>
          </a:p>
          <a:p>
            <a:r>
              <a:rPr lang="fr-FR" sz="2800" dirty="0" smtClean="0">
                <a:solidFill>
                  <a:srgbClr val="FFC000"/>
                </a:solidFill>
              </a:rPr>
              <a:t>Habitats:  Roches </a:t>
            </a:r>
            <a:r>
              <a:rPr lang="fr-FR" sz="2800" dirty="0" err="1" smtClean="0">
                <a:solidFill>
                  <a:srgbClr val="FFC000"/>
                </a:solidFill>
              </a:rPr>
              <a:t>affleurantes</a:t>
            </a:r>
            <a:r>
              <a:rPr lang="fr-FR" sz="2800" dirty="0" smtClean="0">
                <a:solidFill>
                  <a:srgbClr val="FFC000"/>
                </a:solidFill>
              </a:rPr>
              <a:t>, végétation rase</a:t>
            </a:r>
            <a:endParaRPr lang="fr-FR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nderie">
  <a:themeElements>
    <a:clrScheme name="Fonderi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nderie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nderi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1595</TotalTime>
  <Words>782</Words>
  <Application>Microsoft Office PowerPoint</Application>
  <PresentationFormat>Affichage à l'écran (4:3)</PresentationFormat>
  <Paragraphs>167</Paragraphs>
  <Slides>29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  <vt:variant>
        <vt:lpstr>Diaporamas personnalisés</vt:lpstr>
      </vt:variant>
      <vt:variant>
        <vt:i4>1</vt:i4>
      </vt:variant>
    </vt:vector>
  </HeadingPairs>
  <TitlesOfParts>
    <vt:vector size="31" baseType="lpstr">
      <vt:lpstr>Fonderie</vt:lpstr>
      <vt:lpstr>Plan Régional d’actions pour le Tétras lyre   Action A 9 : Mettre en œuvre les mesures de conservation, restauration ; et de quiétude des habitats sur les domaines skiables à enjeux     </vt:lpstr>
      <vt:lpstr>Contexte</vt:lpstr>
      <vt:lpstr>Situation à risque</vt:lpstr>
      <vt:lpstr>Fiche de recensement</vt:lpstr>
      <vt:lpstr>Fiche de recensement</vt:lpstr>
      <vt:lpstr>Systèmes de visualisation</vt:lpstr>
      <vt:lpstr>Identification</vt:lpstr>
      <vt:lpstr>Tétras lyre</vt:lpstr>
      <vt:lpstr>Lagopède alpin</vt:lpstr>
      <vt:lpstr>Perdrix bartavelle</vt:lpstr>
      <vt:lpstr>Gelinotte des bois</vt:lpstr>
      <vt:lpstr>Grand Tétras</vt:lpstr>
      <vt:lpstr>Identification</vt:lpstr>
      <vt:lpstr>Buse variable</vt:lpstr>
      <vt:lpstr>Aigle royal</vt:lpstr>
      <vt:lpstr>Autour des palombes</vt:lpstr>
      <vt:lpstr>Les faucons: pèlerin &amp; crécerelle</vt:lpstr>
      <vt:lpstr>Circaète Jean le Blanc</vt:lpstr>
      <vt:lpstr>Bondrée apivore</vt:lpstr>
      <vt:lpstr>Epervier d’Europe</vt:lpstr>
      <vt:lpstr>Milan noir</vt:lpstr>
      <vt:lpstr>Grand duc d’Europe</vt:lpstr>
      <vt:lpstr>Les chouettes:  tengmalm &amp; chevêchette </vt:lpstr>
      <vt:lpstr>Gypaète barbu</vt:lpstr>
      <vt:lpstr>Vautour fauve</vt:lpstr>
      <vt:lpstr>Identification</vt:lpstr>
      <vt:lpstr>Corneille noire &amp; grand corbeau</vt:lpstr>
      <vt:lpstr>Chocard à bec jaune &amp; crave à bec rouge</vt:lpstr>
      <vt:lpstr>Plan Régional d’actions pour le Tétras lyre   Action A 9 : Mettre en œuvre les mesures de conservation, restauration ; et de quiétude des habitats sur les domaines skiables à enjeux     </vt:lpstr>
      <vt:lpstr>Diaporama personnalisé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 </cp:lastModifiedBy>
  <cp:revision>165</cp:revision>
  <dcterms:created xsi:type="dcterms:W3CDTF">2014-06-09T10:25:50Z</dcterms:created>
  <dcterms:modified xsi:type="dcterms:W3CDTF">2014-12-17T10:40:11Z</dcterms:modified>
</cp:coreProperties>
</file>